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56" r:id="rId2"/>
    <p:sldId id="257" r:id="rId3"/>
    <p:sldId id="258" r:id="rId4"/>
    <p:sldId id="259" r:id="rId5"/>
    <p:sldId id="260" r:id="rId6"/>
    <p:sldId id="264" r:id="rId7"/>
    <p:sldId id="267" r:id="rId8"/>
    <p:sldId id="268" r:id="rId9"/>
    <p:sldId id="265" r:id="rId10"/>
    <p:sldId id="270" r:id="rId11"/>
    <p:sldId id="266" r:id="rId12"/>
    <p:sldId id="263" r:id="rId13"/>
    <p:sldId id="262"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95304"/>
  </p:normalViewPr>
  <p:slideViewPr>
    <p:cSldViewPr snapToGrid="0">
      <p:cViewPr varScale="1">
        <p:scale>
          <a:sx n="94" d="100"/>
          <a:sy n="94" d="100"/>
        </p:scale>
        <p:origin x="76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5</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6/1/17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6/1/17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0D1315B-4626-4237-A5E3-0C0023FBFD22}"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0D1315B-4626-4237-A5E3-0C0023FBFD22}" type="datetimeFigureOut">
              <a:rPr lang="en-US" smtClean="0"/>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0D1315B-4626-4237-A5E3-0C0023FBFD22}" type="datetimeFigureOut">
              <a:rPr lang="en-US" smtClean="0"/>
              <a:t>6/1/17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6/1/17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6/1/17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6/1/17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a:t>Searching for Success</a:t>
            </a:r>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a:t>Using google searches to predict the stock market</a:t>
            </a:r>
          </a:p>
        </p:txBody>
      </p:sp>
      <p:sp>
        <p:nvSpPr>
          <p:cNvPr id="4" name="TextBox 3"/>
          <p:cNvSpPr txBox="1"/>
          <p:nvPr/>
        </p:nvSpPr>
        <p:spPr>
          <a:xfrm>
            <a:off x="2702257" y="4954137"/>
            <a:ext cx="8284191" cy="369332"/>
          </a:xfrm>
          <a:prstGeom prst="rect">
            <a:avLst/>
          </a:prstGeom>
          <a:noFill/>
        </p:spPr>
        <p:txBody>
          <a:bodyPr wrap="square" rtlCol="0">
            <a:spAutoFit/>
          </a:bodyPr>
          <a:lstStyle/>
          <a:p>
            <a:r>
              <a:rPr lang="en-US" dirty="0" err="1">
                <a:solidFill>
                  <a:schemeClr val="accent6">
                    <a:lumMod val="50000"/>
                  </a:schemeClr>
                </a:solidFill>
              </a:rPr>
              <a:t>Jahnavi</a:t>
            </a:r>
            <a:r>
              <a:rPr lang="en-US" dirty="0">
                <a:solidFill>
                  <a:schemeClr val="accent6">
                    <a:lumMod val="50000"/>
                  </a:schemeClr>
                </a:solidFill>
              </a:rPr>
              <a:t> </a:t>
            </a:r>
            <a:r>
              <a:rPr lang="en-US" dirty="0" err="1">
                <a:solidFill>
                  <a:schemeClr val="accent6">
                    <a:lumMod val="50000"/>
                  </a:schemeClr>
                </a:solidFill>
              </a:rPr>
              <a:t>Jasti</a:t>
            </a:r>
            <a:r>
              <a:rPr lang="en-US" dirty="0">
                <a:solidFill>
                  <a:schemeClr val="accent6">
                    <a:lumMod val="50000"/>
                  </a:schemeClr>
                </a:solidFill>
              </a:rPr>
              <a:t>, </a:t>
            </a:r>
            <a:r>
              <a:rPr lang="en-US" dirty="0" err="1" smtClean="0">
                <a:solidFill>
                  <a:schemeClr val="accent6">
                    <a:lumMod val="50000"/>
                  </a:schemeClr>
                </a:solidFill>
              </a:rPr>
              <a:t>Khyati</a:t>
            </a:r>
            <a:r>
              <a:rPr lang="en-US" dirty="0" smtClean="0">
                <a:solidFill>
                  <a:schemeClr val="accent6">
                    <a:lumMod val="50000"/>
                  </a:schemeClr>
                </a:solidFill>
              </a:rPr>
              <a:t> Parekh,  Erin Orbits, Abhishek Varma, Angel Wang</a:t>
            </a:r>
            <a:endParaRPr lang="en-US" dirty="0">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574" y="568908"/>
            <a:ext cx="2478396" cy="1431522"/>
          </a:xfrm>
          <a:prstGeom prst="rect">
            <a:avLst/>
          </a:prstGeom>
        </p:spPr>
      </p:pic>
    </p:spTree>
    <p:extLst>
      <p:ext uri="{BB962C8B-B14F-4D97-AF65-F5344CB8AC3E}">
        <p14:creationId xmlns:p14="http://schemas.microsoft.com/office/powerpoint/2010/main" val="59333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45828" y="202566"/>
            <a:ext cx="10536269" cy="4429379"/>
          </a:xfrm>
        </p:spPr>
      </p:pic>
      <p:sp>
        <p:nvSpPr>
          <p:cNvPr id="5" name="TextBox 14"/>
          <p:cNvSpPr txBox="1">
            <a:spLocks noChangeArrowheads="1"/>
          </p:cNvSpPr>
          <p:nvPr/>
        </p:nvSpPr>
        <p:spPr bwMode="auto">
          <a:xfrm>
            <a:off x="4885899" y="4840166"/>
            <a:ext cx="5680501" cy="923330"/>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dirty="0"/>
              <a:t>Keywords selected by ML Model for Amazon: Amazon Kindle,  Amazon Order,   Amazon Recall,  Amazon Sucks,   Amazon </a:t>
            </a:r>
            <a:r>
              <a:rPr lang="en-US" dirty="0" smtClean="0"/>
              <a:t>Echo</a:t>
            </a:r>
            <a:endParaRPr lang="en-US" dirty="0"/>
          </a:p>
        </p:txBody>
      </p:sp>
      <p:cxnSp>
        <p:nvCxnSpPr>
          <p:cNvPr id="6" name="Straight Connector 5"/>
          <p:cNvCxnSpPr/>
          <p:nvPr/>
        </p:nvCxnSpPr>
        <p:spPr>
          <a:xfrm>
            <a:off x="3739487" y="4704017"/>
            <a:ext cx="1040782" cy="413893"/>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5828" y="6299263"/>
            <a:ext cx="5429692" cy="369332"/>
          </a:xfrm>
          <a:prstGeom prst="rect">
            <a:avLst/>
          </a:prstGeom>
        </p:spPr>
        <p:txBody>
          <a:bodyPr wrap="none">
            <a:spAutoFit/>
          </a:bodyPr>
          <a:lstStyle/>
          <a:p>
            <a:r>
              <a:rPr lang="de-DE" dirty="0" err="1"/>
              <a:t>Current</a:t>
            </a:r>
            <a:r>
              <a:rPr lang="de-DE" dirty="0"/>
              <a:t> </a:t>
            </a:r>
            <a:r>
              <a:rPr lang="de-DE" dirty="0" err="1"/>
              <a:t>Quarter</a:t>
            </a:r>
            <a:r>
              <a:rPr lang="de-DE" dirty="0"/>
              <a:t> Date: 04-01-2017 </a:t>
            </a:r>
            <a:r>
              <a:rPr lang="de-DE" dirty="0" err="1"/>
              <a:t>to</a:t>
            </a:r>
            <a:r>
              <a:rPr lang="de-DE" dirty="0"/>
              <a:t> 06-30-2017 </a:t>
            </a:r>
            <a:endParaRPr lang="en-US" dirty="0"/>
          </a:p>
        </p:txBody>
      </p:sp>
    </p:spTree>
    <p:extLst>
      <p:ext uri="{BB962C8B-B14F-4D97-AF65-F5344CB8AC3E}">
        <p14:creationId xmlns:p14="http://schemas.microsoft.com/office/powerpoint/2010/main" val="146625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HistoricalDataPlot</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a:t>Graphs for the stock performance and </a:t>
            </a:r>
            <a:r>
              <a:rPr lang="en-US" dirty="0" smtClean="0"/>
              <a:t>5 selected keywords</a:t>
            </a:r>
            <a:endParaRPr lang="en-US" sz="1100" dirty="0"/>
          </a:p>
        </p:txBody>
      </p:sp>
      <p:pic>
        <p:nvPicPr>
          <p:cNvPr id="4" name="Picture 3"/>
          <p:cNvPicPr>
            <a:picLocks noChangeAspect="1"/>
          </p:cNvPicPr>
          <p:nvPr/>
        </p:nvPicPr>
        <p:blipFill>
          <a:blip r:embed="rId2"/>
          <a:stretch>
            <a:fillRect/>
          </a:stretch>
        </p:blipFill>
        <p:spPr>
          <a:xfrm>
            <a:off x="357585" y="2402007"/>
            <a:ext cx="5943045" cy="3466776"/>
          </a:xfrm>
          <a:prstGeom prst="rect">
            <a:avLst/>
          </a:prstGeom>
        </p:spPr>
      </p:pic>
      <p:pic>
        <p:nvPicPr>
          <p:cNvPr id="5" name="Picture 4"/>
          <p:cNvPicPr>
            <a:picLocks noChangeAspect="1"/>
          </p:cNvPicPr>
          <p:nvPr/>
        </p:nvPicPr>
        <p:blipFill>
          <a:blip r:embed="rId3"/>
          <a:stretch>
            <a:fillRect/>
          </a:stretch>
        </p:blipFill>
        <p:spPr>
          <a:xfrm>
            <a:off x="6740236" y="2249001"/>
            <a:ext cx="3794153" cy="3794153"/>
          </a:xfrm>
          <a:prstGeom prst="rect">
            <a:avLst/>
          </a:prstGeom>
        </p:spPr>
      </p:pic>
    </p:spTree>
    <p:extLst>
      <p:ext uri="{BB962C8B-B14F-4D97-AF65-F5344CB8AC3E}">
        <p14:creationId xmlns:p14="http://schemas.microsoft.com/office/powerpoint/2010/main" val="37184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203" y="2662996"/>
            <a:ext cx="9956800" cy="1143000"/>
          </a:xfrm>
        </p:spPr>
        <p:txBody>
          <a:bodyPr>
            <a:noAutofit/>
          </a:bodyPr>
          <a:lstStyle/>
          <a:p>
            <a:pPr algn="ctr"/>
            <a:r>
              <a:rPr lang="en-US" sz="7200" b="1" dirty="0"/>
              <a:t>Demo</a:t>
            </a:r>
          </a:p>
        </p:txBody>
      </p:sp>
    </p:spTree>
    <p:extLst>
      <p:ext uri="{BB962C8B-B14F-4D97-AF65-F5344CB8AC3E}">
        <p14:creationId xmlns:p14="http://schemas.microsoft.com/office/powerpoint/2010/main" val="127537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Lessons Learned</a:t>
            </a:r>
          </a:p>
        </p:txBody>
      </p:sp>
      <p:sp>
        <p:nvSpPr>
          <p:cNvPr id="3" name="Content Placeholder 2"/>
          <p:cNvSpPr>
            <a:spLocks noGrp="1"/>
          </p:cNvSpPr>
          <p:nvPr>
            <p:ph sz="quarter" idx="1"/>
          </p:nvPr>
        </p:nvSpPr>
        <p:spPr>
          <a:xfrm>
            <a:off x="609600" y="1600200"/>
            <a:ext cx="9115245" cy="1481203"/>
          </a:xfrm>
        </p:spPr>
        <p:txBody>
          <a:bodyPr>
            <a:normAutofit fontScale="92500"/>
          </a:bodyPr>
          <a:lstStyle/>
          <a:p>
            <a:r>
              <a:rPr lang="en-US" dirty="0"/>
              <a:t>Define Project scope as early as possible</a:t>
            </a:r>
          </a:p>
          <a:p>
            <a:r>
              <a:rPr lang="en-US" dirty="0"/>
              <a:t>Working with new libraries can be difficult, </a:t>
            </a:r>
            <a:r>
              <a:rPr lang="en-US" i="1" dirty="0"/>
              <a:t>e.g.</a:t>
            </a:r>
            <a:r>
              <a:rPr lang="en-US" dirty="0"/>
              <a:t> manipulating dates with the </a:t>
            </a:r>
            <a:r>
              <a:rPr lang="en-US" dirty="0" err="1"/>
              <a:t>datetime</a:t>
            </a:r>
            <a:r>
              <a:rPr lang="en-US" dirty="0"/>
              <a:t> library and parsing JSON files</a:t>
            </a:r>
          </a:p>
          <a:p>
            <a:endParaRPr lang="en-US" dirty="0"/>
          </a:p>
          <a:p>
            <a:endParaRPr lang="en-US" dirty="0"/>
          </a:p>
          <a:p>
            <a:endParaRPr lang="en-US" dirty="0"/>
          </a:p>
        </p:txBody>
      </p:sp>
      <p:sp>
        <p:nvSpPr>
          <p:cNvPr id="21" name="Title 1"/>
          <p:cNvSpPr txBox="1">
            <a:spLocks/>
          </p:cNvSpPr>
          <p:nvPr/>
        </p:nvSpPr>
        <p:spPr>
          <a:xfrm>
            <a:off x="609600" y="2719607"/>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a:t>Problems Encountered</a:t>
            </a:r>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685799" y="4011507"/>
            <a:ext cx="8962845" cy="1481203"/>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a:t>Not everyone was able to import the </a:t>
            </a:r>
            <a:r>
              <a:rPr lang="en-US" dirty="0" err="1"/>
              <a:t>EarningsReport</a:t>
            </a:r>
            <a:r>
              <a:rPr lang="en-US" dirty="0"/>
              <a:t> module (still trying to figure that out) and also </a:t>
            </a:r>
            <a:r>
              <a:rPr lang="en-US" dirty="0" err="1"/>
              <a:t>pytrends</a:t>
            </a:r>
            <a:r>
              <a:rPr lang="en-US" dirty="0"/>
              <a:t> does not work on Python3 for some of us.</a:t>
            </a:r>
          </a:p>
          <a:p>
            <a:r>
              <a:rPr lang="en-US" dirty="0"/>
              <a:t>Couldn’t get Beautiful Soup or other scraping tools to work beyond getting the Yahoo quote </a:t>
            </a:r>
            <a:r>
              <a:rPr lang="en-US" dirty="0" smtClean="0"/>
              <a:t>data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31252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a:t>Thanks!</a:t>
            </a:r>
          </a:p>
        </p:txBody>
      </p:sp>
    </p:spTree>
    <p:extLst>
      <p:ext uri="{BB962C8B-B14F-4D97-AF65-F5344CB8AC3E}">
        <p14:creationId xmlns:p14="http://schemas.microsoft.com/office/powerpoint/2010/main" val="565893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a:t>
            </a:r>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a:t>Every fiscal quarter, every public company releases their quarterly earnings to the public</a:t>
            </a:r>
          </a:p>
          <a:p>
            <a:r>
              <a:rPr lang="en-US" dirty="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p>
          <a:p>
            <a:r>
              <a:rPr lang="en-US" dirty="0"/>
              <a:t>If an investor can predict a company’s quarterly performance before the release of the earnings, the investor can invest accordingly and potentially realize significant returns</a:t>
            </a:r>
          </a:p>
          <a:p>
            <a:r>
              <a:rPr lang="en-US" dirty="0"/>
              <a:t>Google Search volume  for certain keywords could show if a certain company is enjoying a better quarter than usual</a:t>
            </a:r>
          </a:p>
          <a:p>
            <a:pPr marL="0" indent="0">
              <a:buNone/>
            </a:pPr>
            <a:endParaRPr lang="en-US" dirty="0"/>
          </a:p>
        </p:txBody>
      </p:sp>
    </p:spTree>
    <p:extLst>
      <p:ext uri="{BB962C8B-B14F-4D97-AF65-F5344CB8AC3E}">
        <p14:creationId xmlns:p14="http://schemas.microsoft.com/office/powerpoint/2010/main" val="371465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 Case</a:t>
            </a:r>
          </a:p>
        </p:txBody>
      </p:sp>
      <p:sp>
        <p:nvSpPr>
          <p:cNvPr id="3" name="Content Placeholder 2"/>
          <p:cNvSpPr>
            <a:spLocks noGrp="1"/>
          </p:cNvSpPr>
          <p:nvPr>
            <p:ph sz="quarter" idx="1"/>
          </p:nvPr>
        </p:nvSpPr>
        <p:spPr/>
        <p:txBody>
          <a:bodyPr/>
          <a:lstStyle/>
          <a:p>
            <a:r>
              <a:rPr lang="en-US" dirty="0"/>
              <a:t>An amateur investor can use our tool to visualize search trends for the keywords that our model has identified as indicators.</a:t>
            </a:r>
          </a:p>
          <a:p>
            <a:r>
              <a:rPr lang="en-US" dirty="0"/>
              <a:t>Visualize the performance of the stock relative to the S&amp;P 500</a:t>
            </a:r>
          </a:p>
          <a:p>
            <a:r>
              <a:rPr lang="en-US" dirty="0"/>
              <a:t>Depending on the search volume of relevant keywords, our model will give a probability that the stock price will increase when the quarterly reports will be released</a:t>
            </a:r>
          </a:p>
          <a:p>
            <a:r>
              <a:rPr lang="en-US" dirty="0"/>
              <a:t>EG Output : 0.65. Interpreted as the 65% chance the stock performance increases.</a:t>
            </a:r>
          </a:p>
          <a:p>
            <a:r>
              <a:rPr lang="en-US" dirty="0"/>
              <a:t>Note: No prediction of the stock price itself</a:t>
            </a:r>
          </a:p>
        </p:txBody>
      </p:sp>
    </p:spTree>
    <p:extLst>
      <p:ext uri="{BB962C8B-B14F-4D97-AF65-F5344CB8AC3E}">
        <p14:creationId xmlns:p14="http://schemas.microsoft.com/office/powerpoint/2010/main" val="260562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a:t>Package Used  </a:t>
            </a:r>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a:t>Pytrends</a:t>
            </a:r>
            <a:endParaRPr lang="en-US" dirty="0"/>
          </a:p>
          <a:p>
            <a:pPr lvl="1"/>
            <a:r>
              <a:rPr lang="en-US" dirty="0"/>
              <a:t>Python package that uses data from Google trends</a:t>
            </a:r>
          </a:p>
          <a:p>
            <a:pPr lvl="1"/>
            <a:r>
              <a:rPr lang="en-US" dirty="0"/>
              <a:t>Google account login is required </a:t>
            </a:r>
          </a:p>
          <a:p>
            <a:pPr lvl="1"/>
            <a:r>
              <a:rPr lang="en-US" dirty="0"/>
              <a:t>Search of 3 month period yields daily data </a:t>
            </a:r>
          </a:p>
          <a:p>
            <a:pPr lvl="1"/>
            <a:r>
              <a:rPr lang="en-US" dirty="0"/>
              <a:t>Only relative search data amongst only 5 keywords</a:t>
            </a:r>
          </a:p>
          <a:p>
            <a:pPr lvl="1"/>
            <a:endParaRPr lang="en-US" dirty="0"/>
          </a:p>
        </p:txBody>
      </p:sp>
      <p:sp>
        <p:nvSpPr>
          <p:cNvPr id="4" name="Title 1"/>
          <p:cNvSpPr txBox="1">
            <a:spLocks/>
          </p:cNvSpPr>
          <p:nvPr/>
        </p:nvSpPr>
        <p:spPr>
          <a:xfrm>
            <a:off x="445695" y="485946"/>
            <a:ext cx="7196627"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Trends Data</a:t>
            </a:r>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Unbiased sample of Google search data</a:t>
            </a:r>
          </a:p>
          <a:p>
            <a:r>
              <a:rPr lang="en-US" sz="1800" dirty="0"/>
              <a:t>Normalized data</a:t>
            </a:r>
          </a:p>
          <a:p>
            <a:r>
              <a:rPr lang="en-US" sz="1800" dirty="0"/>
              <a:t>Data is indexed at 100, where 100 is the maximum search interest for the time selected.</a:t>
            </a:r>
          </a:p>
          <a:p>
            <a:r>
              <a:rPr lang="en-US" sz="1800" dirty="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Design</a:t>
            </a:r>
            <a:r>
              <a:rPr lang="en-US" dirty="0"/>
              <a:t>	</a:t>
            </a:r>
          </a:p>
        </p:txBody>
      </p:sp>
      <p:sp>
        <p:nvSpPr>
          <p:cNvPr id="3" name="Content Placeholder 2"/>
          <p:cNvSpPr>
            <a:spLocks noGrp="1"/>
          </p:cNvSpPr>
          <p:nvPr>
            <p:ph sz="quarter" idx="1"/>
          </p:nvPr>
        </p:nvSpPr>
        <p:spPr>
          <a:xfrm>
            <a:off x="1104293" y="1853248"/>
            <a:ext cx="8946541" cy="4195481"/>
          </a:xfrm>
        </p:spPr>
        <p:txBody>
          <a:bodyPr/>
          <a:lstStyle/>
          <a:p>
            <a:r>
              <a:rPr lang="en-US" dirty="0"/>
              <a:t>Main Functions </a:t>
            </a:r>
          </a:p>
          <a:p>
            <a:pPr lvl="1"/>
            <a:r>
              <a:rPr lang="en-US" dirty="0"/>
              <a:t>Earning Report– Calculates the expected date of Earnings call for the selected company</a:t>
            </a:r>
          </a:p>
          <a:p>
            <a:pPr lvl="1"/>
            <a:r>
              <a:rPr lang="en-US" dirty="0"/>
              <a:t>Prediction Stock Price – Uses LASSO regression to identify the keywords that have the highest impact on the stock price, and Logistic Regression with the identified keywords to calculate the likelihood of stock price change</a:t>
            </a:r>
          </a:p>
          <a:p>
            <a:pPr lvl="1"/>
            <a:r>
              <a:rPr lang="en-US"/>
              <a:t>Historical Data Plot </a:t>
            </a:r>
            <a:r>
              <a:rPr lang="en-US" dirty="0"/>
              <a:t>– </a:t>
            </a:r>
            <a:r>
              <a:rPr lang="en-US"/>
              <a:t>Displays plot for </a:t>
            </a:r>
            <a:r>
              <a:rPr lang="en-US" dirty="0"/>
              <a:t>the stock performance and selected keywords trends over 10 years</a:t>
            </a:r>
          </a:p>
          <a:p>
            <a:pPr lvl="1"/>
            <a:endParaRPr lang="en-US" dirty="0"/>
          </a:p>
        </p:txBody>
      </p:sp>
    </p:spTree>
    <p:extLst>
      <p:ext uri="{BB962C8B-B14F-4D97-AF65-F5344CB8AC3E}">
        <p14:creationId xmlns:p14="http://schemas.microsoft.com/office/powerpoint/2010/main" val="323735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mr-IN" b="1" dirty="0"/>
          </a:p>
        </p:txBody>
      </p:sp>
      <p:sp>
        <p:nvSpPr>
          <p:cNvPr id="4" name="TextBox 3"/>
          <p:cNvSpPr txBox="1"/>
          <p:nvPr/>
        </p:nvSpPr>
        <p:spPr>
          <a:xfrm>
            <a:off x="583070" y="1611075"/>
            <a:ext cx="3730137" cy="2785378"/>
          </a:xfrm>
          <a:prstGeom prst="rect">
            <a:avLst/>
          </a:prstGeom>
          <a:solidFill>
            <a:srgbClr val="FAFAFA"/>
          </a:solidFill>
          <a:ln w="12700">
            <a:solidFill>
              <a:srgbClr val="4472C4"/>
            </a:solidFill>
          </a:ln>
        </p:spPr>
        <p:txBody>
          <a:bodyPr wrap="square">
            <a:spAutoFit/>
          </a:bodyPr>
          <a:lstStyle/>
          <a:p>
            <a:pPr>
              <a:defRPr/>
            </a:pPr>
            <a:r>
              <a:rPr lang="en-US" sz="2500" dirty="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a:latin typeface="+mn-lt"/>
              </a:rPr>
              <a:t>?</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509931" y="1489494"/>
            <a:ext cx="5961720" cy="34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0" y="5092339"/>
            <a:ext cx="9888580" cy="1200329"/>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400" dirty="0">
                <a:latin typeface="Gill Sans MT" panose="020B0502020104020203" pitchFamily="34" charset="0"/>
              </a:rPr>
              <a:t>the start and end dates of each quarter to parse our Google trends data</a:t>
            </a:r>
          </a:p>
          <a:p>
            <a:pPr marL="514350" indent="-514350">
              <a:buFontTx/>
              <a:buAutoNum type="arabicPeriod"/>
              <a:defRPr/>
            </a:pPr>
            <a:r>
              <a:rPr lang="en-US" sz="2400" dirty="0">
                <a:latin typeface="Gill Sans MT" panose="020B0502020104020203" pitchFamily="34" charset="0"/>
              </a:rPr>
              <a:t>the dates each company reports their quarterly earnings, so we know when to make a prediction</a:t>
            </a:r>
          </a:p>
        </p:txBody>
      </p:sp>
      <p:sp>
        <p:nvSpPr>
          <p:cNvPr id="10" name="TextBox 9"/>
          <p:cNvSpPr txBox="1"/>
          <p:nvPr/>
        </p:nvSpPr>
        <p:spPr>
          <a:xfrm>
            <a:off x="583070" y="4524918"/>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594068" y="1966459"/>
            <a:ext cx="6953667" cy="4290774"/>
          </a:xfrm>
          <a:prstGeom prst="rect">
            <a:avLst/>
          </a:prstGeom>
        </p:spPr>
      </p:pic>
      <p:sp>
        <p:nvSpPr>
          <p:cNvPr id="5" name="TextBox 14"/>
          <p:cNvSpPr txBox="1">
            <a:spLocks noChangeArrowheads="1"/>
          </p:cNvSpPr>
          <p:nvPr/>
        </p:nvSpPr>
        <p:spPr bwMode="auto">
          <a:xfrm>
            <a:off x="1011259" y="2324101"/>
            <a:ext cx="2193925" cy="169227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187690" y="4016376"/>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324044" y="1463675"/>
            <a:ext cx="6268529"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en-US" altLang="en-US" dirty="0" err="1">
                <a:latin typeface="Arial" charset="0"/>
                <a:cs typeface="Arial" charset="0"/>
              </a:rPr>
              <a:t>get_earnings_data</a:t>
            </a:r>
            <a:r>
              <a:rPr lang="en-US" altLang="en-US" dirty="0">
                <a:latin typeface="Arial" charset="0"/>
                <a:cs typeface="Arial" charset="0"/>
              </a:rPr>
              <a:t>(company, ticker=None):</a:t>
            </a:r>
          </a:p>
        </p:txBody>
      </p:sp>
    </p:spTree>
    <p:extLst>
      <p:ext uri="{BB962C8B-B14F-4D97-AF65-F5344CB8AC3E}">
        <p14:creationId xmlns:p14="http://schemas.microsoft.com/office/powerpoint/2010/main" val="4045426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PredictionStockPrice</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1272654"/>
            <a:ext cx="9956800" cy="4873752"/>
          </a:xfrm>
        </p:spPr>
        <p:txBody>
          <a:bodyPr>
            <a:normAutofit fontScale="92500"/>
          </a:bodyPr>
          <a:lstStyle/>
          <a:p>
            <a:pPr marL="342900" lvl="1" indent="-342900"/>
            <a:r>
              <a:rPr lang="en-US" dirty="0"/>
              <a:t>Use LASSO regression to identify the keywords that have the highest impact on the stock price.</a:t>
            </a:r>
          </a:p>
          <a:p>
            <a:pPr lvl="1"/>
            <a:r>
              <a:rPr lang="en-US" sz="1800" b="1" dirty="0"/>
              <a:t>Inputs</a:t>
            </a:r>
            <a:r>
              <a:rPr lang="en-US" sz="1800" dirty="0"/>
              <a:t>:</a:t>
            </a:r>
          </a:p>
          <a:p>
            <a:pPr lvl="1"/>
            <a:r>
              <a:rPr lang="en-US" sz="1800" dirty="0"/>
              <a:t>Potential Keywords and their Google Trend Index from </a:t>
            </a:r>
            <a:r>
              <a:rPr lang="en-US" sz="1800" dirty="0" err="1" smtClean="0"/>
              <a:t>PyTrends</a:t>
            </a:r>
            <a:r>
              <a:rPr lang="en-US" sz="1800" dirty="0" smtClean="0"/>
              <a:t> 2007-2017</a:t>
            </a:r>
            <a:endParaRPr lang="en-US" sz="1800" dirty="0"/>
          </a:p>
          <a:p>
            <a:pPr lvl="1"/>
            <a:r>
              <a:rPr lang="en-US" sz="1800" dirty="0"/>
              <a:t>Daily stock performance of </a:t>
            </a:r>
            <a:r>
              <a:rPr lang="en-US" sz="1800" dirty="0" smtClean="0"/>
              <a:t>Company 2007-2017</a:t>
            </a:r>
            <a:endParaRPr lang="en-US" sz="1800" dirty="0"/>
          </a:p>
          <a:p>
            <a:pPr lvl="1"/>
            <a:r>
              <a:rPr lang="en-US" sz="1800" b="1" dirty="0"/>
              <a:t>Outputs</a:t>
            </a:r>
            <a:r>
              <a:rPr lang="en-US" sz="1800" dirty="0"/>
              <a:t>:</a:t>
            </a:r>
          </a:p>
          <a:p>
            <a:pPr lvl="1"/>
            <a:r>
              <a:rPr lang="en-US" sz="1800" dirty="0" smtClean="0"/>
              <a:t>5 keywords </a:t>
            </a:r>
            <a:r>
              <a:rPr lang="en-US" sz="1800" dirty="0"/>
              <a:t>that have a high impact on the prediction model.</a:t>
            </a:r>
            <a:endParaRPr lang="en-US" dirty="0"/>
          </a:p>
          <a:p>
            <a:pPr marL="342900" lvl="1" indent="-342900"/>
            <a:r>
              <a:rPr lang="en-US" dirty="0" smtClean="0"/>
              <a:t>Use Logistic regression </a:t>
            </a:r>
            <a:r>
              <a:rPr lang="en-US" dirty="0"/>
              <a:t>with the identified keywords to calculate the likelihood of stock price change.</a:t>
            </a:r>
          </a:p>
          <a:p>
            <a:pPr lvl="1"/>
            <a:r>
              <a:rPr lang="en-US" sz="1900" b="1" dirty="0"/>
              <a:t>Inputs</a:t>
            </a:r>
            <a:r>
              <a:rPr lang="en-US" sz="1900" dirty="0"/>
              <a:t>:</a:t>
            </a:r>
          </a:p>
          <a:p>
            <a:pPr lvl="1"/>
            <a:r>
              <a:rPr lang="en-US" sz="1900" dirty="0"/>
              <a:t>Keywords identified by LASSO</a:t>
            </a:r>
            <a:r>
              <a:rPr lang="en-US" sz="1900" dirty="0" smtClean="0"/>
              <a:t>. </a:t>
            </a:r>
            <a:endParaRPr lang="en-US" sz="1900" dirty="0"/>
          </a:p>
          <a:p>
            <a:pPr lvl="1"/>
            <a:r>
              <a:rPr lang="en-US" sz="1900" dirty="0"/>
              <a:t>Stock Performance of Company.</a:t>
            </a:r>
          </a:p>
          <a:p>
            <a:pPr lvl="1"/>
            <a:r>
              <a:rPr lang="en-US" sz="1900" dirty="0" smtClean="0"/>
              <a:t>Dates (Quarter Start </a:t>
            </a:r>
            <a:r>
              <a:rPr lang="mr-IN" sz="1900" dirty="0" smtClean="0"/>
              <a:t>–</a:t>
            </a:r>
            <a:r>
              <a:rPr lang="en-US" sz="1900" dirty="0" smtClean="0"/>
              <a:t> Current Date)</a:t>
            </a:r>
          </a:p>
          <a:p>
            <a:pPr lvl="1"/>
            <a:r>
              <a:rPr lang="en-US" sz="1900" b="1" dirty="0" smtClean="0"/>
              <a:t>Output</a:t>
            </a:r>
            <a:r>
              <a:rPr lang="en-US" sz="1900" dirty="0"/>
              <a:t>:</a:t>
            </a:r>
          </a:p>
          <a:p>
            <a:pPr lvl="1"/>
            <a:r>
              <a:rPr lang="en-US" sz="1900" dirty="0"/>
              <a:t>A probability of the stock going up or down when the quarterly reports are published</a:t>
            </a:r>
            <a:r>
              <a:rPr lang="en-US" sz="1900" dirty="0" smtClean="0"/>
              <a:t>.</a:t>
            </a:r>
            <a:endParaRPr lang="en-US" sz="1900" dirty="0"/>
          </a:p>
        </p:txBody>
      </p:sp>
    </p:spTree>
    <p:extLst>
      <p:ext uri="{BB962C8B-B14F-4D97-AF65-F5344CB8AC3E}">
        <p14:creationId xmlns:p14="http://schemas.microsoft.com/office/powerpoint/2010/main" val="8113440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465</TotalTime>
  <Words>703</Words>
  <Application>Microsoft Macintosh PowerPoint</Application>
  <PresentationFormat>Widescreen</PresentationFormat>
  <Paragraphs>75</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Century Schoolbook</vt:lpstr>
      <vt:lpstr>Gill Sans MT</vt:lpstr>
      <vt:lpstr>Mangal</vt:lpstr>
      <vt:lpstr>Wingdings</vt:lpstr>
      <vt:lpstr>Wingdings 2</vt:lpstr>
      <vt:lpstr>Wingdings 3</vt:lpstr>
      <vt:lpstr>Arial</vt:lpstr>
      <vt:lpstr>Oriel</vt:lpstr>
      <vt:lpstr>Searching for Success</vt:lpstr>
      <vt:lpstr>Background</vt:lpstr>
      <vt:lpstr>Use Case</vt:lpstr>
      <vt:lpstr>Package Used  </vt:lpstr>
      <vt:lpstr>Design </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Demo</vt:lpstr>
      <vt:lpstr>Lessons Learned</vt:lpstr>
      <vt:lpstr>Thanks!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Anqi Wang</cp:lastModifiedBy>
  <cp:revision>54</cp:revision>
  <dcterms:created xsi:type="dcterms:W3CDTF">2017-05-29T03:04:42Z</dcterms:created>
  <dcterms:modified xsi:type="dcterms:W3CDTF">2017-06-02T00:48:25Z</dcterms:modified>
</cp:coreProperties>
</file>